
<file path=[Content_Types].xml><?xml version="1.0" encoding="utf-8"?>
<Types xmlns="http://schemas.openxmlformats.org/package/2006/content-types"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3300"/>
    <a:srgbClr val="68D000"/>
    <a:srgbClr val="6600CC"/>
    <a:srgbClr val="99FF99"/>
    <a:srgbClr val="0F5A71"/>
    <a:srgbClr val="00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0B073-837A-4DE1-B775-638B00863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49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72EE6-49F9-444F-8357-2648AFE94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08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223C7-245C-49D4-BF9C-A825E3BDE2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555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04493-4AD4-423B-8D4A-04ED412062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9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433E2-DA22-450C-ABF7-1ECD212634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14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F6D6E-36B0-4FB7-B5B8-98658D15E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07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4AE61-69AE-46D4-A00F-AAC4C1326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2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6D379-28C1-4181-89CB-6A56538F7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226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658E6-BC18-4408-98BE-379D9F76DC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5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43776-EFF3-4252-8906-298755FB8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CC036-34B6-4D8A-8F2F-75BA051D91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2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058C726-F41A-41D5-A962-4C7B65FE7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295400" y="1295400"/>
            <a:ext cx="6400800" cy="4343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1200" b="1" dirty="0" smtClean="0">
                <a:latin typeface="+mn-lt"/>
              </a:rPr>
              <a:t>Instructions for teacher:</a:t>
            </a:r>
            <a:r>
              <a:rPr lang="en-US" sz="1200" dirty="0" smtClean="0">
                <a:latin typeface="+mn-lt"/>
              </a:rPr>
              <a:t>  </a:t>
            </a:r>
            <a:endParaRPr lang="en-US" sz="1200" dirty="0">
              <a:latin typeface="+mn-lt"/>
            </a:endParaRPr>
          </a:p>
          <a:p>
            <a:pPr algn="ctr">
              <a:defRPr/>
            </a:pPr>
            <a:endParaRPr lang="en-US" sz="1200" dirty="0">
              <a:latin typeface="+mn-lt"/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en-US" sz="1200" dirty="0">
                <a:latin typeface="+mn-lt"/>
              </a:rPr>
              <a:t>Teacher hands out a </a:t>
            </a:r>
            <a:r>
              <a:rPr lang="en-US" sz="1200" dirty="0" smtClean="0">
                <a:latin typeface="+mn-lt"/>
              </a:rPr>
              <a:t>template </a:t>
            </a:r>
            <a:r>
              <a:rPr lang="en-US" sz="1200" dirty="0">
                <a:latin typeface="+mn-lt"/>
              </a:rPr>
              <a:t>of the game “Follow Me” (may be colorful and laminated ).</a:t>
            </a:r>
          </a:p>
          <a:p>
            <a:pPr marL="228600" indent="-228600">
              <a:buFontTx/>
              <a:buAutoNum type="arabicPeriod"/>
              <a:defRPr/>
            </a:pPr>
            <a:r>
              <a:rPr lang="en-US" sz="1200" dirty="0">
                <a:latin typeface="+mn-lt"/>
              </a:rPr>
              <a:t>Teacher explains how to play the game: Players roll the die, take a card of the </a:t>
            </a:r>
            <a:r>
              <a:rPr lang="en-US" sz="1200" dirty="0" smtClean="0">
                <a:latin typeface="+mn-lt"/>
              </a:rPr>
              <a:t>same color of the frame that they </a:t>
            </a:r>
            <a:r>
              <a:rPr lang="en-US" sz="1200" dirty="0">
                <a:latin typeface="+mn-lt"/>
              </a:rPr>
              <a:t>landed on. If student answers the question correctly, he/she </a:t>
            </a:r>
            <a:r>
              <a:rPr lang="en-US" sz="1200" dirty="0" smtClean="0">
                <a:latin typeface="+mn-lt"/>
              </a:rPr>
              <a:t>plays again. </a:t>
            </a:r>
            <a:r>
              <a:rPr lang="en-US" sz="1200" dirty="0">
                <a:latin typeface="+mn-lt"/>
              </a:rPr>
              <a:t>If not, student misses a turn. First player to reach the end of the game wins.  Continue playing to find out who comes in second, third, and fourth </a:t>
            </a:r>
            <a:r>
              <a:rPr lang="en-US" sz="1200" dirty="0" smtClean="0">
                <a:latin typeface="+mn-lt"/>
              </a:rPr>
              <a:t>place.</a:t>
            </a:r>
            <a:endParaRPr lang="en-US" sz="1200" dirty="0">
              <a:latin typeface="+mn-lt"/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en-US" sz="1200" dirty="0">
                <a:latin typeface="+mn-lt"/>
              </a:rPr>
              <a:t>Students create </a:t>
            </a:r>
            <a:r>
              <a:rPr lang="en-US" sz="1200" dirty="0" smtClean="0">
                <a:latin typeface="+mn-lt"/>
              </a:rPr>
              <a:t>game question </a:t>
            </a:r>
            <a:r>
              <a:rPr lang="en-US" sz="1200" dirty="0">
                <a:latin typeface="+mn-lt"/>
              </a:rPr>
              <a:t>cards on a Word document in four different </a:t>
            </a:r>
            <a:r>
              <a:rPr lang="en-US" sz="1200" dirty="0" smtClean="0">
                <a:latin typeface="+mn-lt"/>
              </a:rPr>
              <a:t>colors (green, yellow, red and blue), </a:t>
            </a:r>
            <a:r>
              <a:rPr lang="en-US" sz="1200" dirty="0">
                <a:latin typeface="+mn-lt"/>
              </a:rPr>
              <a:t>using a template provided by the </a:t>
            </a:r>
            <a:r>
              <a:rPr lang="en-US" sz="1200" dirty="0" smtClean="0">
                <a:latin typeface="+mn-lt"/>
              </a:rPr>
              <a:t>teacher (see examples in slide 3). Each color represents a different question type. </a:t>
            </a:r>
            <a:r>
              <a:rPr lang="en-US" sz="1200" dirty="0">
                <a:latin typeface="+mn-lt"/>
              </a:rPr>
              <a:t>(Amount of cards suggested for each </a:t>
            </a:r>
            <a:r>
              <a:rPr lang="en-US" sz="1200" dirty="0" smtClean="0">
                <a:latin typeface="+mn-lt"/>
              </a:rPr>
              <a:t>color is </a:t>
            </a:r>
            <a:r>
              <a:rPr lang="en-US" sz="1200" dirty="0">
                <a:latin typeface="+mn-lt"/>
              </a:rPr>
              <a:t>8-10). Students fill in the cards according to the ideas below (or ideas they come up with), save their work and send it to the teacher’s </a:t>
            </a:r>
            <a:r>
              <a:rPr lang="en-US" sz="1200" dirty="0" smtClean="0">
                <a:latin typeface="+mn-lt"/>
              </a:rPr>
              <a:t>email or class forum to </a:t>
            </a:r>
            <a:r>
              <a:rPr lang="en-US" sz="1200" dirty="0">
                <a:latin typeface="+mn-lt"/>
              </a:rPr>
              <a:t>be checked and printed.</a:t>
            </a:r>
          </a:p>
          <a:p>
            <a:pPr marL="228600" indent="-228600">
              <a:buFontTx/>
              <a:buAutoNum type="arabicPeriod"/>
              <a:defRPr/>
            </a:pPr>
            <a:r>
              <a:rPr lang="en-US" sz="1200" dirty="0">
                <a:latin typeface="+mn-lt"/>
              </a:rPr>
              <a:t>Teacher brings the cards to class. Students play the game. </a:t>
            </a:r>
          </a:p>
          <a:p>
            <a:pPr>
              <a:defRPr/>
            </a:pPr>
            <a:endParaRPr lang="en-US" sz="1200" dirty="0">
              <a:latin typeface="+mn-lt"/>
            </a:endParaRPr>
          </a:p>
          <a:p>
            <a:pPr>
              <a:defRPr/>
            </a:pPr>
            <a:r>
              <a:rPr lang="en-US" sz="1200" b="1" dirty="0">
                <a:latin typeface="+mn-lt"/>
              </a:rPr>
              <a:t>Ideas for game cards</a:t>
            </a:r>
            <a:r>
              <a:rPr lang="en-US" sz="1200" b="1" dirty="0" smtClean="0">
                <a:latin typeface="+mn-lt"/>
              </a:rPr>
              <a:t>:</a:t>
            </a:r>
            <a:br>
              <a:rPr lang="en-US" sz="1200" b="1" dirty="0" smtClean="0">
                <a:latin typeface="+mn-lt"/>
              </a:rPr>
            </a:br>
            <a:endParaRPr lang="en-US" sz="1200" b="1" dirty="0">
              <a:latin typeface="+mn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 smtClean="0">
                <a:latin typeface="+mn-lt"/>
              </a:rPr>
              <a:t> Cards </a:t>
            </a:r>
            <a:r>
              <a:rPr lang="en-US" sz="1200" dirty="0">
                <a:latin typeface="+mn-lt"/>
              </a:rPr>
              <a:t>with names of places, students mention at least one thing you can do there. E.g. Café – “You can drink coffee there. / You can meet your friend there</a:t>
            </a:r>
            <a:r>
              <a:rPr lang="en-US" sz="1200" dirty="0" smtClean="0">
                <a:latin typeface="+mn-lt"/>
              </a:rPr>
              <a:t>….”</a:t>
            </a:r>
            <a:br>
              <a:rPr lang="en-US" sz="1200" dirty="0" smtClean="0">
                <a:latin typeface="+mn-lt"/>
              </a:rPr>
            </a:br>
            <a:endParaRPr lang="en-US" sz="1200" dirty="0">
              <a:latin typeface="+mn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 smtClean="0">
                <a:latin typeface="+mn-lt"/>
              </a:rPr>
              <a:t> Cards </a:t>
            </a:r>
            <a:r>
              <a:rPr lang="en-US" sz="1200" dirty="0">
                <a:latin typeface="+mn-lt"/>
              </a:rPr>
              <a:t>with directions in English, students translate to L1</a:t>
            </a:r>
            <a:r>
              <a:rPr lang="en-US" sz="1200" dirty="0" smtClean="0">
                <a:latin typeface="+mn-lt"/>
              </a:rPr>
              <a:t>.</a:t>
            </a:r>
            <a:br>
              <a:rPr lang="en-US" sz="1200" dirty="0" smtClean="0">
                <a:latin typeface="+mn-lt"/>
              </a:rPr>
            </a:br>
            <a:endParaRPr lang="en-US" sz="1200" dirty="0">
              <a:latin typeface="+mn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 smtClean="0">
                <a:latin typeface="+mn-lt"/>
              </a:rPr>
              <a:t> Cards </a:t>
            </a:r>
            <a:r>
              <a:rPr lang="en-US" sz="1200" dirty="0">
                <a:latin typeface="+mn-lt"/>
              </a:rPr>
              <a:t>with scrambled words (locations and directions). Students unscramble the words and mention them.</a:t>
            </a:r>
          </a:p>
          <a:p>
            <a:pPr>
              <a:buFont typeface="Arial" pitchFamily="34" charset="0"/>
              <a:buChar char="•"/>
              <a:defRPr/>
            </a:pPr>
            <a:endParaRPr lang="en-US" sz="1200" dirty="0">
              <a:latin typeface="+mn-lt"/>
            </a:endParaRPr>
          </a:p>
        </p:txBody>
      </p:sp>
      <p:sp>
        <p:nvSpPr>
          <p:cNvPr id="2051" name="Rectangle 19"/>
          <p:cNvSpPr>
            <a:spLocks noChangeArrowheads="1"/>
          </p:cNvSpPr>
          <p:nvPr/>
        </p:nvSpPr>
        <p:spPr bwMode="auto">
          <a:xfrm>
            <a:off x="133350" y="66675"/>
            <a:ext cx="8915400" cy="6705600"/>
          </a:xfrm>
          <a:prstGeom prst="rect">
            <a:avLst/>
          </a:prstGeom>
          <a:noFill/>
          <a:ln w="92075" cmpd="tri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2052" name="Text Box 38"/>
          <p:cNvSpPr txBox="1">
            <a:spLocks noChangeArrowheads="1"/>
          </p:cNvSpPr>
          <p:nvPr/>
        </p:nvSpPr>
        <p:spPr bwMode="auto">
          <a:xfrm>
            <a:off x="609600" y="304800"/>
            <a:ext cx="8153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dirty="0" smtClean="0">
                <a:solidFill>
                  <a:srgbClr val="000066"/>
                </a:solidFill>
                <a:latin typeface="+mj-lt"/>
              </a:rPr>
              <a:t>Follow </a:t>
            </a:r>
            <a:r>
              <a:rPr lang="en-US" sz="3200" dirty="0" smtClean="0">
                <a:solidFill>
                  <a:srgbClr val="000066"/>
                </a:solidFill>
                <a:latin typeface="+mj-lt"/>
              </a:rPr>
              <a:t>Me Game</a:t>
            </a:r>
            <a:endParaRPr lang="en-US" sz="3200" dirty="0">
              <a:solidFill>
                <a:srgbClr val="000066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133350" y="66675"/>
            <a:ext cx="8915400" cy="6705600"/>
          </a:xfrm>
          <a:prstGeom prst="rect">
            <a:avLst/>
          </a:prstGeom>
          <a:noFill/>
          <a:ln w="57150" cmpd="thinThick">
            <a:solidFill>
              <a:srgbClr val="ED132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grpSp>
        <p:nvGrpSpPr>
          <p:cNvPr id="3075" name="Group 108"/>
          <p:cNvGrpSpPr>
            <a:grpSpLocks/>
          </p:cNvGrpSpPr>
          <p:nvPr/>
        </p:nvGrpSpPr>
        <p:grpSpPr bwMode="auto">
          <a:xfrm>
            <a:off x="304800" y="533400"/>
            <a:ext cx="8534400" cy="5943600"/>
            <a:chOff x="192" y="336"/>
            <a:chExt cx="5376" cy="3744"/>
          </a:xfrm>
        </p:grpSpPr>
        <p:sp>
          <p:nvSpPr>
            <p:cNvPr id="3082" name="Rectangle 5"/>
            <p:cNvSpPr>
              <a:spLocks noChangeArrowheads="1"/>
            </p:cNvSpPr>
            <p:nvPr/>
          </p:nvSpPr>
          <p:spPr bwMode="auto">
            <a:xfrm>
              <a:off x="192" y="960"/>
              <a:ext cx="768" cy="6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 dirty="0">
                  <a:latin typeface="Albertus Extra Bold" pitchFamily="34" charset="0"/>
                </a:rPr>
                <a:t>START</a:t>
              </a:r>
            </a:p>
          </p:txBody>
        </p:sp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192" y="1584"/>
              <a:ext cx="768" cy="6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latin typeface="Albertus Extra Bold" pitchFamily="34" charset="0"/>
              </a:endParaRPr>
            </a:p>
            <a:p>
              <a:pPr algn="ctr">
                <a:defRPr/>
              </a:pPr>
              <a:r>
                <a:rPr lang="en-US" dirty="0">
                  <a:latin typeface="Albertus Extra Bold" pitchFamily="34" charset="0"/>
                </a:rPr>
                <a:t>Take the</a:t>
              </a:r>
            </a:p>
            <a:p>
              <a:pPr algn="ctr">
                <a:defRPr/>
              </a:pPr>
              <a:r>
                <a:rPr lang="en-US" dirty="0">
                  <a:latin typeface="Albertus Extra Bold" pitchFamily="34" charset="0"/>
                </a:rPr>
                <a:t>Short cut</a:t>
              </a:r>
            </a:p>
          </p:txBody>
        </p:sp>
        <p:sp>
          <p:nvSpPr>
            <p:cNvPr id="3084" name="Rectangle 8"/>
            <p:cNvSpPr>
              <a:spLocks noChangeArrowheads="1"/>
            </p:cNvSpPr>
            <p:nvPr/>
          </p:nvSpPr>
          <p:spPr bwMode="auto">
            <a:xfrm>
              <a:off x="192" y="2208"/>
              <a:ext cx="768" cy="6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6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085" name="Rectangle 9"/>
            <p:cNvSpPr>
              <a:spLocks noChangeArrowheads="1"/>
            </p:cNvSpPr>
            <p:nvPr/>
          </p:nvSpPr>
          <p:spPr bwMode="auto">
            <a:xfrm>
              <a:off x="192" y="2832"/>
              <a:ext cx="768" cy="6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92D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1"/>
            </a:p>
          </p:txBody>
        </p:sp>
        <p:sp>
          <p:nvSpPr>
            <p:cNvPr id="3086" name="Rectangle 10"/>
            <p:cNvSpPr>
              <a:spLocks noChangeArrowheads="1"/>
            </p:cNvSpPr>
            <p:nvPr/>
          </p:nvSpPr>
          <p:spPr bwMode="auto">
            <a:xfrm>
              <a:off x="192" y="3456"/>
              <a:ext cx="768" cy="6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087" name="Rectangle 11"/>
            <p:cNvSpPr>
              <a:spLocks noChangeArrowheads="1"/>
            </p:cNvSpPr>
            <p:nvPr/>
          </p:nvSpPr>
          <p:spPr bwMode="auto">
            <a:xfrm>
              <a:off x="960" y="3456"/>
              <a:ext cx="768" cy="6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088" name="Rectangle 12"/>
            <p:cNvSpPr>
              <a:spLocks noChangeArrowheads="1"/>
            </p:cNvSpPr>
            <p:nvPr/>
          </p:nvSpPr>
          <p:spPr bwMode="auto">
            <a:xfrm>
              <a:off x="1728" y="3456"/>
              <a:ext cx="768" cy="6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6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" name="Rectangle 13"/>
            <p:cNvSpPr>
              <a:spLocks noChangeArrowheads="1"/>
            </p:cNvSpPr>
            <p:nvPr/>
          </p:nvSpPr>
          <p:spPr bwMode="auto">
            <a:xfrm>
              <a:off x="1728" y="2832"/>
              <a:ext cx="768" cy="6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r>
                <a:rPr lang="en-US" dirty="0">
                  <a:latin typeface="Albertus Extra Bold" pitchFamily="34" charset="0"/>
                </a:rPr>
                <a:t>T</a:t>
              </a:r>
              <a:r>
                <a:rPr lang="en-US" b="1" dirty="0">
                  <a:latin typeface="Albertus Extra Bold" pitchFamily="34" charset="0"/>
                </a:rPr>
                <a:t>ake</a:t>
              </a:r>
              <a:r>
                <a:rPr lang="en-US" dirty="0">
                  <a:latin typeface="Albertus Extra Bold" pitchFamily="34" charset="0"/>
                </a:rPr>
                <a:t> the</a:t>
              </a:r>
            </a:p>
            <a:p>
              <a:pPr algn="ctr">
                <a:defRPr/>
              </a:pPr>
              <a:r>
                <a:rPr lang="en-US" dirty="0">
                  <a:latin typeface="Albertus Extra Bold" pitchFamily="34" charset="0"/>
                </a:rPr>
                <a:t>Short cut</a:t>
              </a:r>
            </a:p>
          </p:txBody>
        </p:sp>
        <p:sp>
          <p:nvSpPr>
            <p:cNvPr id="3090" name="Rectangle 14"/>
            <p:cNvSpPr>
              <a:spLocks noChangeArrowheads="1"/>
            </p:cNvSpPr>
            <p:nvPr/>
          </p:nvSpPr>
          <p:spPr bwMode="auto">
            <a:xfrm>
              <a:off x="1728" y="2208"/>
              <a:ext cx="768" cy="6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92D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 b="1"/>
            </a:p>
            <a:p>
              <a:pPr algn="ctr"/>
              <a:endParaRPr lang="en-US" b="1"/>
            </a:p>
          </p:txBody>
        </p:sp>
        <p:sp>
          <p:nvSpPr>
            <p:cNvPr id="3091" name="Rectangle 15"/>
            <p:cNvSpPr>
              <a:spLocks noChangeArrowheads="1"/>
            </p:cNvSpPr>
            <p:nvPr/>
          </p:nvSpPr>
          <p:spPr bwMode="auto">
            <a:xfrm>
              <a:off x="1728" y="1584"/>
              <a:ext cx="768" cy="6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092" name="Rectangle 16"/>
            <p:cNvSpPr>
              <a:spLocks noChangeArrowheads="1"/>
            </p:cNvSpPr>
            <p:nvPr/>
          </p:nvSpPr>
          <p:spPr bwMode="auto">
            <a:xfrm>
              <a:off x="1728" y="960"/>
              <a:ext cx="768" cy="6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089" name="Rectangle 17"/>
            <p:cNvSpPr>
              <a:spLocks noChangeArrowheads="1"/>
            </p:cNvSpPr>
            <p:nvPr/>
          </p:nvSpPr>
          <p:spPr bwMode="auto">
            <a:xfrm>
              <a:off x="1728" y="336"/>
              <a:ext cx="768" cy="6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b="1" dirty="0"/>
                <a:t>Take </a:t>
              </a:r>
            </a:p>
            <a:p>
              <a:pPr algn="ctr">
                <a:defRPr/>
              </a:pPr>
              <a:r>
                <a:rPr lang="en-US" sz="1600" b="1" dirty="0"/>
                <a:t>an </a:t>
              </a:r>
            </a:p>
            <a:p>
              <a:pPr algn="ctr">
                <a:defRPr/>
              </a:pPr>
              <a:r>
                <a:rPr lang="en-US" sz="1600" b="1" dirty="0"/>
                <a:t>extra turn.</a:t>
              </a:r>
            </a:p>
          </p:txBody>
        </p:sp>
        <p:sp>
          <p:nvSpPr>
            <p:cNvPr id="3094" name="Rectangle 18"/>
            <p:cNvSpPr>
              <a:spLocks noChangeArrowheads="1"/>
            </p:cNvSpPr>
            <p:nvPr/>
          </p:nvSpPr>
          <p:spPr bwMode="auto">
            <a:xfrm>
              <a:off x="2496" y="336"/>
              <a:ext cx="768" cy="6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6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095" name="Rectangle 19"/>
            <p:cNvSpPr>
              <a:spLocks noChangeArrowheads="1"/>
            </p:cNvSpPr>
            <p:nvPr/>
          </p:nvSpPr>
          <p:spPr bwMode="auto">
            <a:xfrm>
              <a:off x="3264" y="336"/>
              <a:ext cx="768" cy="6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92D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096" name="Rectangle 20"/>
            <p:cNvSpPr>
              <a:spLocks noChangeArrowheads="1"/>
            </p:cNvSpPr>
            <p:nvPr/>
          </p:nvSpPr>
          <p:spPr bwMode="auto">
            <a:xfrm>
              <a:off x="3264" y="960"/>
              <a:ext cx="768" cy="6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sz="1600">
                <a:latin typeface="Arial Black" pitchFamily="34" charset="0"/>
              </a:endParaRPr>
            </a:p>
          </p:txBody>
        </p:sp>
        <p:sp>
          <p:nvSpPr>
            <p:cNvPr id="3097" name="Rectangle 21"/>
            <p:cNvSpPr>
              <a:spLocks noChangeArrowheads="1"/>
            </p:cNvSpPr>
            <p:nvPr/>
          </p:nvSpPr>
          <p:spPr bwMode="auto">
            <a:xfrm>
              <a:off x="3264" y="1584"/>
              <a:ext cx="768" cy="6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098" name="Rectangle 22"/>
            <p:cNvSpPr>
              <a:spLocks noChangeArrowheads="1"/>
            </p:cNvSpPr>
            <p:nvPr/>
          </p:nvSpPr>
          <p:spPr bwMode="auto">
            <a:xfrm>
              <a:off x="3264" y="2208"/>
              <a:ext cx="768" cy="6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 b="1" dirty="0"/>
            </a:p>
            <a:p>
              <a:pPr algn="ctr"/>
              <a:r>
                <a:rPr lang="en-US" sz="1600" b="1" dirty="0"/>
                <a:t>Move</a:t>
              </a:r>
            </a:p>
            <a:p>
              <a:pPr algn="ctr"/>
              <a:r>
                <a:rPr lang="en-US" sz="1600" b="1" dirty="0"/>
                <a:t>back </a:t>
              </a:r>
            </a:p>
            <a:p>
              <a:pPr algn="ctr"/>
              <a:r>
                <a:rPr lang="en-US" sz="1600" b="1" dirty="0"/>
                <a:t>1 space.</a:t>
              </a:r>
            </a:p>
            <a:p>
              <a:pPr algn="ctr"/>
              <a:endParaRPr lang="en-US" sz="1600" dirty="0"/>
            </a:p>
          </p:txBody>
        </p:sp>
        <p:sp>
          <p:nvSpPr>
            <p:cNvPr id="3099" name="Rectangle 23"/>
            <p:cNvSpPr>
              <a:spLocks noChangeArrowheads="1"/>
            </p:cNvSpPr>
            <p:nvPr/>
          </p:nvSpPr>
          <p:spPr bwMode="auto">
            <a:xfrm>
              <a:off x="3264" y="2832"/>
              <a:ext cx="768" cy="6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6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" name="Rectangle 24"/>
            <p:cNvSpPr>
              <a:spLocks noChangeArrowheads="1"/>
            </p:cNvSpPr>
            <p:nvPr/>
          </p:nvSpPr>
          <p:spPr bwMode="auto">
            <a:xfrm>
              <a:off x="3264" y="3456"/>
              <a:ext cx="768" cy="6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400" b="1" dirty="0"/>
                <a:t>Move ahead </a:t>
              </a:r>
            </a:p>
            <a:p>
              <a:pPr algn="ctr">
                <a:defRPr/>
              </a:pPr>
              <a:r>
                <a:rPr lang="en-US" sz="1400" b="1" dirty="0"/>
                <a:t>1 space.</a:t>
              </a:r>
            </a:p>
          </p:txBody>
        </p:sp>
        <p:sp>
          <p:nvSpPr>
            <p:cNvPr id="3101" name="Rectangle 25"/>
            <p:cNvSpPr>
              <a:spLocks noChangeArrowheads="1"/>
            </p:cNvSpPr>
            <p:nvPr/>
          </p:nvSpPr>
          <p:spPr bwMode="auto">
            <a:xfrm>
              <a:off x="4032" y="3456"/>
              <a:ext cx="768" cy="6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102" name="Rectangle 26"/>
            <p:cNvSpPr>
              <a:spLocks noChangeArrowheads="1"/>
            </p:cNvSpPr>
            <p:nvPr/>
          </p:nvSpPr>
          <p:spPr bwMode="auto">
            <a:xfrm>
              <a:off x="4800" y="3456"/>
              <a:ext cx="768" cy="6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103" name="Rectangle 27"/>
            <p:cNvSpPr>
              <a:spLocks noChangeArrowheads="1"/>
            </p:cNvSpPr>
            <p:nvPr/>
          </p:nvSpPr>
          <p:spPr bwMode="auto">
            <a:xfrm>
              <a:off x="4800" y="2832"/>
              <a:ext cx="768" cy="6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92D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104" name="Rectangle 28"/>
            <p:cNvSpPr>
              <a:spLocks noChangeArrowheads="1"/>
            </p:cNvSpPr>
            <p:nvPr/>
          </p:nvSpPr>
          <p:spPr bwMode="auto">
            <a:xfrm>
              <a:off x="4800" y="2208"/>
              <a:ext cx="768" cy="6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6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105" name="Rectangle 29"/>
            <p:cNvSpPr>
              <a:spLocks noChangeArrowheads="1"/>
            </p:cNvSpPr>
            <p:nvPr/>
          </p:nvSpPr>
          <p:spPr bwMode="auto">
            <a:xfrm>
              <a:off x="4800" y="1584"/>
              <a:ext cx="768" cy="6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sz="2400">
                <a:latin typeface="Albertus Extra Bold" pitchFamily="34" charset="0"/>
              </a:endParaRPr>
            </a:p>
          </p:txBody>
        </p:sp>
        <p:sp>
          <p:nvSpPr>
            <p:cNvPr id="3106" name="Rectangle 29"/>
            <p:cNvSpPr>
              <a:spLocks noChangeArrowheads="1"/>
            </p:cNvSpPr>
            <p:nvPr/>
          </p:nvSpPr>
          <p:spPr bwMode="auto">
            <a:xfrm>
              <a:off x="4800" y="960"/>
              <a:ext cx="768" cy="6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sz="2400">
                <a:latin typeface="Albertus Extra Bold" pitchFamily="34" charset="0"/>
              </a:endParaRPr>
            </a:p>
          </p:txBody>
        </p:sp>
      </p:grpSp>
      <p:sp>
        <p:nvSpPr>
          <p:cNvPr id="3077" name="Rectangle 32"/>
          <p:cNvSpPr>
            <a:spLocks noChangeArrowheads="1"/>
          </p:cNvSpPr>
          <p:nvPr/>
        </p:nvSpPr>
        <p:spPr bwMode="auto">
          <a:xfrm>
            <a:off x="3962400" y="4495800"/>
            <a:ext cx="1219200" cy="990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8" name="AutoShape 33"/>
          <p:cNvSpPr>
            <a:spLocks noChangeArrowheads="1"/>
          </p:cNvSpPr>
          <p:nvPr/>
        </p:nvSpPr>
        <p:spPr bwMode="auto">
          <a:xfrm>
            <a:off x="1143000" y="2392363"/>
            <a:ext cx="2133600" cy="457200"/>
          </a:xfrm>
          <a:prstGeom prst="curvedDownArrow">
            <a:avLst>
              <a:gd name="adj1" fmla="val 93333"/>
              <a:gd name="adj2" fmla="val 186667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9" name="AutoShape 35"/>
          <p:cNvSpPr>
            <a:spLocks noChangeArrowheads="1"/>
          </p:cNvSpPr>
          <p:nvPr/>
        </p:nvSpPr>
        <p:spPr bwMode="auto">
          <a:xfrm>
            <a:off x="3581400" y="4419600"/>
            <a:ext cx="2133600" cy="457200"/>
          </a:xfrm>
          <a:prstGeom prst="curvedDownArrow">
            <a:avLst>
              <a:gd name="adj1" fmla="val 93333"/>
              <a:gd name="adj2" fmla="val 186667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" name="TextBox 33"/>
          <p:cNvSpPr txBox="1"/>
          <p:nvPr/>
        </p:nvSpPr>
        <p:spPr>
          <a:xfrm>
            <a:off x="533400" y="381000"/>
            <a:ext cx="2209800" cy="584775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defRPr/>
            </a:pPr>
            <a:r>
              <a:rPr lang="en-US" sz="3200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haroni" pitchFamily="2" charset="-79"/>
              </a:rPr>
              <a:t>Follow</a:t>
            </a:r>
            <a:r>
              <a:rPr lang="en-US" sz="32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Aharoni" pitchFamily="2" charset="-79"/>
              </a:rPr>
              <a:t> </a:t>
            </a:r>
            <a:r>
              <a:rPr lang="en-US" sz="3200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haroni" pitchFamily="2" charset="-79"/>
              </a:rPr>
              <a:t>Me</a:t>
            </a:r>
            <a:endParaRPr lang="he-IL" sz="3200" b="1" u="sng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cs typeface="Aharoni" pitchFamily="2" charset="-79"/>
            </a:endParaRPr>
          </a:p>
        </p:txBody>
      </p:sp>
      <p:sp>
        <p:nvSpPr>
          <p:cNvPr id="3081" name="Rectangle 29"/>
          <p:cNvSpPr>
            <a:spLocks noChangeArrowheads="1"/>
          </p:cNvSpPr>
          <p:nvPr/>
        </p:nvSpPr>
        <p:spPr bwMode="auto">
          <a:xfrm>
            <a:off x="7620000" y="533400"/>
            <a:ext cx="12192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latin typeface="Albertus Extra Bold" pitchFamily="34" charset="0"/>
              </a:rPr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Example templates of Q cards for teachers</a:t>
            </a:r>
            <a:endParaRPr lang="he-IL" sz="2000" smtClean="0"/>
          </a:p>
        </p:txBody>
      </p:sp>
      <p:sp>
        <p:nvSpPr>
          <p:cNvPr id="4099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2057400"/>
          </a:xfr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/>
          <a:lstStyle/>
          <a:p>
            <a:pPr eaLnBrk="1" hangingPunct="1"/>
            <a:r>
              <a:rPr lang="en-US" dirty="0" smtClean="0"/>
              <a:t>Here you can see a show. (theater)</a:t>
            </a:r>
            <a:endParaRPr lang="he-IL" dirty="0" smtClean="0"/>
          </a:p>
        </p:txBody>
      </p:sp>
      <p:sp>
        <p:nvSpPr>
          <p:cNvPr id="4100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038600" cy="2057400"/>
          </a:xfrm>
          <a:solidFill>
            <a:schemeClr val="bg1"/>
          </a:solidFill>
          <a:ln w="38100">
            <a:solidFill>
              <a:srgbClr val="0070C0"/>
            </a:solidFill>
          </a:ln>
        </p:spPr>
        <p:txBody>
          <a:bodyPr/>
          <a:lstStyle/>
          <a:p>
            <a:pPr eaLnBrk="1" hangingPunct="1"/>
            <a:r>
              <a:rPr lang="en-US" dirty="0" smtClean="0"/>
              <a:t>Go straight! </a:t>
            </a:r>
          </a:p>
          <a:p>
            <a:pPr algn="r" rtl="1" eaLnBrk="1" hangingPunct="1"/>
            <a:r>
              <a:rPr lang="en-US" dirty="0" smtClean="0"/>
              <a:t>)</a:t>
            </a:r>
            <a:r>
              <a:rPr lang="he-IL" dirty="0" smtClean="0"/>
              <a:t>לך\סע ישר)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114800"/>
            <a:ext cx="4164013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מציין מיקום תוכן 3"/>
          <p:cNvSpPr txBox="1">
            <a:spLocks/>
          </p:cNvSpPr>
          <p:nvPr/>
        </p:nvSpPr>
        <p:spPr bwMode="auto">
          <a:xfrm>
            <a:off x="4724400" y="4152900"/>
            <a:ext cx="4038600" cy="2057400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mtClean="0"/>
              <a:t>restaurant </a:t>
            </a:r>
          </a:p>
          <a:p>
            <a:pPr eaLnBrk="1" hangingPunct="1">
              <a:buFontTx/>
              <a:buNone/>
            </a:pPr>
            <a:r>
              <a:rPr lang="en-US" smtClean="0"/>
              <a:t>(You can eat and drink here.)</a:t>
            </a:r>
            <a:endParaRPr lang="he-I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כותרת 1"/>
          <p:cNvSpPr>
            <a:spLocks noGrp="1"/>
          </p:cNvSpPr>
          <p:nvPr>
            <p:ph type="title"/>
          </p:nvPr>
        </p:nvSpPr>
        <p:spPr>
          <a:xfrm>
            <a:off x="430213" y="104180"/>
            <a:ext cx="8229600" cy="447675"/>
          </a:xfrm>
        </p:spPr>
        <p:txBody>
          <a:bodyPr/>
          <a:lstStyle/>
          <a:p>
            <a:pPr eaLnBrk="1" hangingPunct="1"/>
            <a:r>
              <a:rPr lang="en-US" sz="2000" dirty="0" smtClean="0"/>
              <a:t>Homework - Group Work </a:t>
            </a:r>
            <a:endParaRPr lang="he-IL" sz="2000" dirty="0" smtClean="0"/>
          </a:p>
        </p:txBody>
      </p:sp>
      <p:sp>
        <p:nvSpPr>
          <p:cNvPr id="4099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2057400"/>
          </a:xfr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/>
          <a:lstStyle/>
          <a:p>
            <a:pPr eaLnBrk="1" hangingPunct="1"/>
            <a:r>
              <a:rPr lang="en-US" dirty="0" smtClean="0"/>
              <a:t>Here you can see a show. (theater)</a:t>
            </a:r>
            <a:endParaRPr lang="he-IL" dirty="0" smtClean="0"/>
          </a:p>
        </p:txBody>
      </p:sp>
      <p:sp>
        <p:nvSpPr>
          <p:cNvPr id="4100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038600" cy="2057400"/>
          </a:xfrm>
          <a:solidFill>
            <a:schemeClr val="bg1"/>
          </a:solidFill>
          <a:ln w="38100">
            <a:solidFill>
              <a:srgbClr val="0070C0"/>
            </a:solidFill>
          </a:ln>
        </p:spPr>
        <p:txBody>
          <a:bodyPr/>
          <a:lstStyle/>
          <a:p>
            <a:pPr eaLnBrk="1" hangingPunct="1"/>
            <a:r>
              <a:rPr lang="en-US" dirty="0" smtClean="0"/>
              <a:t>Go straight! </a:t>
            </a:r>
          </a:p>
          <a:p>
            <a:pPr algn="r" rtl="1" eaLnBrk="1" hangingPunct="1"/>
            <a:r>
              <a:rPr lang="en-US" dirty="0" smtClean="0"/>
              <a:t>)</a:t>
            </a:r>
            <a:r>
              <a:rPr lang="he-IL" dirty="0" smtClean="0"/>
              <a:t>לך\סע ישר)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114800"/>
            <a:ext cx="4164013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מציין מיקום תוכן 3"/>
          <p:cNvSpPr txBox="1">
            <a:spLocks/>
          </p:cNvSpPr>
          <p:nvPr/>
        </p:nvSpPr>
        <p:spPr bwMode="auto">
          <a:xfrm>
            <a:off x="4724400" y="4152900"/>
            <a:ext cx="4038600" cy="2057400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mtClean="0"/>
              <a:t>restaurant </a:t>
            </a:r>
          </a:p>
          <a:p>
            <a:pPr eaLnBrk="1" hangingPunct="1">
              <a:buFontTx/>
              <a:buNone/>
            </a:pPr>
            <a:r>
              <a:rPr lang="en-US" smtClean="0"/>
              <a:t>(You can eat and drink here.)</a:t>
            </a:r>
            <a:endParaRPr lang="he-IL" smtClean="0"/>
          </a:p>
        </p:txBody>
      </p:sp>
      <p:sp>
        <p:nvSpPr>
          <p:cNvPr id="7" name="כותרת 1"/>
          <p:cNvSpPr txBox="1">
            <a:spLocks/>
          </p:cNvSpPr>
          <p:nvPr/>
        </p:nvSpPr>
        <p:spPr bwMode="auto">
          <a:xfrm>
            <a:off x="552450" y="50423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 eaLnBrk="1" hangingPunct="1"/>
            <a:r>
              <a:rPr lang="en-US" sz="2000" dirty="0" smtClean="0"/>
              <a:t> </a:t>
            </a:r>
            <a:endParaRPr lang="he-IL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20700" y="680026"/>
            <a:ext cx="8048625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 smtClean="0"/>
              <a:t>1. Choose one of the four color cards. </a:t>
            </a:r>
            <a:r>
              <a:rPr lang="he-IL" sz="1200" dirty="0" smtClean="0"/>
              <a:t>בחרו אחד מהכרטיסים. </a:t>
            </a:r>
            <a:r>
              <a:rPr lang="he-IL" sz="1400" dirty="0" smtClean="0"/>
              <a:t>                                                               </a:t>
            </a:r>
            <a:endParaRPr lang="en-US" sz="1400" dirty="0" smtClean="0"/>
          </a:p>
          <a:p>
            <a:r>
              <a:rPr lang="en-US" sz="1400" dirty="0" smtClean="0"/>
              <a:t>2. Copy it 8-10 times and fill in with your definitions.             </a:t>
            </a:r>
            <a:r>
              <a:rPr lang="he-IL" sz="1200" dirty="0"/>
              <a:t>העתיקו את הכרטיס והשלימו לפי ההגדרות שלכם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/>
              <a:t>3. Send to the class forum.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129277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CB87EE352450564193059A141BFD6825" ma:contentTypeVersion="0" ma:contentTypeDescription="צור מסמך חדש." ma:contentTypeScope="" ma:versionID="e2dc11be149a04af35d1f5ab6e5465e7">
  <xsd:schema xmlns:xsd="http://www.w3.org/2001/XMLSchema" xmlns:p="http://schemas.microsoft.com/office/2006/metadata/properties" targetNamespace="http://schemas.microsoft.com/office/2006/metadata/properties" ma:root="true" ma:fieldsID="d9a6f18976ba731c51d4a7c2b38a060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3F5A110-F08B-4BE3-8768-5B4A0C04B289}"/>
</file>

<file path=customXml/itemProps2.xml><?xml version="1.0" encoding="utf-8"?>
<ds:datastoreItem xmlns:ds="http://schemas.openxmlformats.org/officeDocument/2006/customXml" ds:itemID="{CF34EBB6-2E7B-4AF3-9851-EC9535434B36}"/>
</file>

<file path=customXml/itemProps3.xml><?xml version="1.0" encoding="utf-8"?>
<ds:datastoreItem xmlns:ds="http://schemas.openxmlformats.org/officeDocument/2006/customXml" ds:itemID="{FADEFD79-9E70-448F-841C-F3074D160E86}"/>
</file>

<file path=docProps/app.xml><?xml version="1.0" encoding="utf-8"?>
<Properties xmlns="http://schemas.openxmlformats.org/officeDocument/2006/extended-properties" xmlns:vt="http://schemas.openxmlformats.org/officeDocument/2006/docPropsVTypes">
  <TotalTime>891</TotalTime>
  <Words>334</Words>
  <Application>Microsoft Office PowerPoint</Application>
  <PresentationFormat>‫הצגה על המסך (4:3)</PresentationFormat>
  <Paragraphs>45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Default Design</vt:lpstr>
      <vt:lpstr>מצגת של PowerPoint</vt:lpstr>
      <vt:lpstr>מצגת של PowerPoint</vt:lpstr>
      <vt:lpstr>Example templates of Q cards for teachers</vt:lpstr>
      <vt:lpstr>Homework - Group Work </vt:lpstr>
    </vt:vector>
  </TitlesOfParts>
  <Company>Jefferson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Connie Campbell</dc:creator>
  <cp:lastModifiedBy>moe</cp:lastModifiedBy>
  <cp:revision>37</cp:revision>
  <dcterms:created xsi:type="dcterms:W3CDTF">2006-12-28T14:43:02Z</dcterms:created>
  <dcterms:modified xsi:type="dcterms:W3CDTF">2012-10-17T21:48:06Z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0x010100CB87EE352450564193059A141BFD6825</vt:lpwstr>
  </property>
</Properties>
</file>